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5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7" r:id="rId6"/>
    <p:sldId id="268" r:id="rId7"/>
    <p:sldId id="272" r:id="rId8"/>
    <p:sldId id="259" r:id="rId9"/>
    <p:sldId id="269" r:id="rId10"/>
    <p:sldId id="270" r:id="rId11"/>
    <p:sldId id="261" r:id="rId12"/>
    <p:sldId id="262" r:id="rId13"/>
    <p:sldId id="263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4689"/>
  </p:normalViewPr>
  <p:slideViewPr>
    <p:cSldViewPr snapToGrid="0" snapToObjects="1">
      <p:cViewPr varScale="1">
        <p:scale>
          <a:sx n="107" d="100"/>
          <a:sy n="107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Danison" userId="c3764ff07d04728c" providerId="LiveId" clId="{3AECB6D1-8E93-436C-9BA2-A86948CE84BF}"/>
    <pc:docChg chg="custSel addSld modSld">
      <pc:chgData name="Kurt Danison" userId="c3764ff07d04728c" providerId="LiveId" clId="{3AECB6D1-8E93-436C-9BA2-A86948CE84BF}" dt="2022-06-06T16:20:04.535" v="16" actId="478"/>
      <pc:docMkLst>
        <pc:docMk/>
      </pc:docMkLst>
      <pc:sldChg chg="addSp delSp modSp mod">
        <pc:chgData name="Kurt Danison" userId="c3764ff07d04728c" providerId="LiveId" clId="{3AECB6D1-8E93-436C-9BA2-A86948CE84BF}" dt="2022-06-06T16:20:04.535" v="16" actId="478"/>
        <pc:sldMkLst>
          <pc:docMk/>
          <pc:sldMk cId="3743801718" sldId="270"/>
        </pc:sldMkLst>
        <pc:spChg chg="add del mod">
          <ac:chgData name="Kurt Danison" userId="c3764ff07d04728c" providerId="LiveId" clId="{3AECB6D1-8E93-436C-9BA2-A86948CE84BF}" dt="2022-06-06T16:20:04.535" v="16" actId="478"/>
          <ac:spMkLst>
            <pc:docMk/>
            <pc:sldMk cId="3743801718" sldId="270"/>
            <ac:spMk id="5" creationId="{360B46A4-169E-6C1A-7FF2-1762CD37B191}"/>
          </ac:spMkLst>
        </pc:spChg>
        <pc:picChg chg="del mod">
          <ac:chgData name="Kurt Danison" userId="c3764ff07d04728c" providerId="LiveId" clId="{3AECB6D1-8E93-436C-9BA2-A86948CE84BF}" dt="2022-06-06T16:16:21.178" v="6" actId="21"/>
          <ac:picMkLst>
            <pc:docMk/>
            <pc:sldMk cId="3743801718" sldId="270"/>
            <ac:picMk id="10" creationId="{B382C382-8501-9C22-07C7-DA92ECA08A3E}"/>
          </ac:picMkLst>
        </pc:picChg>
      </pc:sldChg>
      <pc:sldChg chg="addSp delSp modSp new mod">
        <pc:chgData name="Kurt Danison" userId="c3764ff07d04728c" providerId="LiveId" clId="{3AECB6D1-8E93-436C-9BA2-A86948CE84BF}" dt="2022-06-06T16:19:52.210" v="15" actId="1076"/>
        <pc:sldMkLst>
          <pc:docMk/>
          <pc:sldMk cId="1950196680" sldId="272"/>
        </pc:sldMkLst>
        <pc:graphicFrameChg chg="add mod">
          <ac:chgData name="Kurt Danison" userId="c3764ff07d04728c" providerId="LiveId" clId="{3AECB6D1-8E93-436C-9BA2-A86948CE84BF}" dt="2022-06-06T16:17:30.560" v="10"/>
          <ac:graphicFrameMkLst>
            <pc:docMk/>
            <pc:sldMk cId="1950196680" sldId="272"/>
            <ac:graphicFrameMk id="3" creationId="{ED09579B-944A-7C57-D51A-457A86451408}"/>
          </ac:graphicFrameMkLst>
        </pc:graphicFrameChg>
        <pc:picChg chg="add del mod">
          <ac:chgData name="Kurt Danison" userId="c3764ff07d04728c" providerId="LiveId" clId="{3AECB6D1-8E93-436C-9BA2-A86948CE84BF}" dt="2022-06-06T16:16:43.001" v="9" actId="478"/>
          <ac:picMkLst>
            <pc:docMk/>
            <pc:sldMk cId="1950196680" sldId="272"/>
            <ac:picMk id="2" creationId="{7D4361B5-0992-8E58-6AEB-2624F421944B}"/>
          </ac:picMkLst>
        </pc:picChg>
        <pc:picChg chg="add del">
          <ac:chgData name="Kurt Danison" userId="c3764ff07d04728c" providerId="LiveId" clId="{3AECB6D1-8E93-436C-9BA2-A86948CE84BF}" dt="2022-06-06T16:18:26.643" v="12" actId="478"/>
          <ac:picMkLst>
            <pc:docMk/>
            <pc:sldMk cId="1950196680" sldId="272"/>
            <ac:picMk id="5" creationId="{FDC5F2F5-B948-1B64-E312-283B8E7A02C5}"/>
          </ac:picMkLst>
        </pc:picChg>
        <pc:picChg chg="add mod">
          <ac:chgData name="Kurt Danison" userId="c3764ff07d04728c" providerId="LiveId" clId="{3AECB6D1-8E93-436C-9BA2-A86948CE84BF}" dt="2022-06-06T16:19:52.210" v="15" actId="1076"/>
          <ac:picMkLst>
            <pc:docMk/>
            <pc:sldMk cId="1950196680" sldId="272"/>
            <ac:picMk id="7" creationId="{64F57DAC-40EC-ED51-3E37-F71D175046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86AE-9B3F-5B48-AE37-ED6B4C7D33A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3991-4D4A-DB4B-ABF1-9EDD1FA68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apps.ecology.wa.gov</a:t>
            </a:r>
            <a:r>
              <a:rPr lang="en-US" dirty="0"/>
              <a:t>/</a:t>
            </a:r>
            <a:r>
              <a:rPr lang="en-US" dirty="0" err="1"/>
              <a:t>coastalatlas</a:t>
            </a:r>
            <a:r>
              <a:rPr lang="en-US" dirty="0"/>
              <a:t>/tools/</a:t>
            </a:r>
            <a:r>
              <a:rPr lang="en-US" dirty="0" err="1"/>
              <a:t>Map.aspx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3991-4D4A-DB4B-ABF1-9EDD1FA68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1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6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8607CD-D05D-6C42-9521-7EBB56A308C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751A7A-83DD-794B-90AD-AFDD9518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00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2DED-420C-AD4E-B086-58F66799C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35" y="965509"/>
            <a:ext cx="10842171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City of Omak</a:t>
            </a:r>
            <a:br>
              <a:rPr lang="en-US" dirty="0"/>
            </a:br>
            <a:r>
              <a:rPr lang="en-US" dirty="0"/>
              <a:t>Shoreline Master Program</a:t>
            </a:r>
            <a:br>
              <a:rPr lang="en-US" dirty="0"/>
            </a:br>
            <a:r>
              <a:rPr lang="en-US" dirty="0"/>
              <a:t>Periodic Review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EBA37-12F2-414D-BD59-8075B77D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B18D4-1F23-464E-AA59-A9CA61F34493}"/>
              </a:ext>
            </a:extLst>
          </p:cNvPr>
          <p:cNvSpPr txBox="1"/>
          <p:nvPr/>
        </p:nvSpPr>
        <p:spPr>
          <a:xfrm>
            <a:off x="10553766" y="6391053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EA53F-5C1B-1F09-F473-093FB690C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655" y="3145497"/>
            <a:ext cx="7250130" cy="31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85CB-B5F5-4647-980C-BBEE0FF2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Uses OF SHORELINES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F615-BF05-CF45-A674-3F384A7D5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787391"/>
            <a:ext cx="5422390" cy="3633047"/>
          </a:xfrm>
        </p:spPr>
        <p:txBody>
          <a:bodyPr>
            <a:normAutofit/>
          </a:bodyPr>
          <a:lstStyle/>
          <a:p>
            <a:r>
              <a:rPr lang="en-US" dirty="0"/>
              <a:t>The preferred uses of the shoreline, in preference order are:</a:t>
            </a:r>
          </a:p>
          <a:p>
            <a:pPr lvl="1"/>
            <a:r>
              <a:rPr lang="en-US" dirty="0"/>
              <a:t>Protect and restore</a:t>
            </a:r>
          </a:p>
          <a:p>
            <a:pPr lvl="1"/>
            <a:r>
              <a:rPr lang="en-US" dirty="0"/>
              <a:t>Water dependent and water related uses</a:t>
            </a:r>
          </a:p>
          <a:p>
            <a:pPr lvl="1"/>
            <a:r>
              <a:rPr lang="en-US" dirty="0"/>
              <a:t>Mixed use developments</a:t>
            </a:r>
          </a:p>
          <a:p>
            <a:pPr lvl="1"/>
            <a:r>
              <a:rPr lang="en-US" dirty="0"/>
              <a:t>Water related and water enjoyment uses</a:t>
            </a:r>
          </a:p>
          <a:p>
            <a:pPr lvl="1"/>
            <a:r>
              <a:rPr lang="en-US" dirty="0"/>
              <a:t>Single family residential uses</a:t>
            </a:r>
          </a:p>
        </p:txBody>
      </p:sp>
    </p:spTree>
    <p:extLst>
      <p:ext uri="{BB962C8B-B14F-4D97-AF65-F5344CB8AC3E}">
        <p14:creationId xmlns:p14="http://schemas.microsoft.com/office/powerpoint/2010/main" val="374380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D3C3-A988-0042-8CA8-999E323F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24" y="373855"/>
            <a:ext cx="5508276" cy="1293028"/>
          </a:xfrm>
        </p:spPr>
        <p:txBody>
          <a:bodyPr>
            <a:normAutofit/>
          </a:bodyPr>
          <a:lstStyle/>
          <a:p>
            <a:r>
              <a:rPr lang="en-US" dirty="0"/>
              <a:t>Periodic Review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03B2-7037-2342-A569-3FD209A2D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958" y="1510068"/>
            <a:ext cx="6724125" cy="4351338"/>
          </a:xfrm>
        </p:spPr>
        <p:txBody>
          <a:bodyPr>
            <a:normAutofit/>
          </a:bodyPr>
          <a:lstStyle/>
          <a:p>
            <a:r>
              <a:rPr lang="en-US" dirty="0"/>
              <a:t>A periodic review is generally a multi year planning process with 6 phases</a:t>
            </a:r>
            <a:r>
              <a:rPr lang="en-US" dirty="0">
                <a:sym typeface="Wingdings" pitchFamily="2" charset="2"/>
              </a:rPr>
              <a:t> (P1-P6):</a:t>
            </a:r>
            <a:endParaRPr lang="en-US" dirty="0"/>
          </a:p>
          <a:p>
            <a:pPr lvl="1"/>
            <a:r>
              <a:rPr lang="en-US" dirty="0"/>
              <a:t>P1 - Public participation plan</a:t>
            </a:r>
          </a:p>
          <a:p>
            <a:pPr lvl="1"/>
            <a:r>
              <a:rPr lang="en-US" dirty="0"/>
              <a:t>P2 - Inventory</a:t>
            </a:r>
          </a:p>
          <a:p>
            <a:pPr lvl="1"/>
            <a:r>
              <a:rPr lang="en-US" dirty="0"/>
              <a:t>P3 - Designations, policy &amp; regulations, cumulative impacts</a:t>
            </a:r>
          </a:p>
          <a:p>
            <a:pPr lvl="1"/>
            <a:r>
              <a:rPr lang="en-US" dirty="0"/>
              <a:t>P4 - Restoration plan</a:t>
            </a:r>
          </a:p>
          <a:p>
            <a:pPr lvl="1"/>
            <a:r>
              <a:rPr lang="en-US" dirty="0"/>
              <a:t>P5 - Local approval</a:t>
            </a:r>
          </a:p>
          <a:p>
            <a:pPr lvl="1"/>
            <a:r>
              <a:rPr lang="en-US" dirty="0"/>
              <a:t>P6 - State approval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24FCF-456B-04AB-421E-A25B69E1D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83" y="830303"/>
            <a:ext cx="4463193" cy="50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2B92-43F2-A242-854C-A6DC61B0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F3AA-7185-E249-9A68-F7C156AA35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Consistency review of existing SMP</a:t>
            </a:r>
          </a:p>
          <a:p>
            <a:r>
              <a:rPr lang="en-US" dirty="0"/>
              <a:t>What needs to be updated?</a:t>
            </a:r>
          </a:p>
          <a:p>
            <a:r>
              <a:rPr lang="en-US" dirty="0"/>
              <a:t>Shoreline issues?</a:t>
            </a:r>
          </a:p>
          <a:p>
            <a:pPr lvl="1"/>
            <a:r>
              <a:rPr lang="en-US" dirty="0"/>
              <a:t>Flooding</a:t>
            </a:r>
          </a:p>
          <a:p>
            <a:pPr lvl="1"/>
            <a:r>
              <a:rPr lang="en-US" dirty="0"/>
              <a:t>Public access</a:t>
            </a:r>
          </a:p>
          <a:p>
            <a:pPr lvl="1"/>
            <a:r>
              <a:rPr lang="en-US" dirty="0"/>
              <a:t>Habitat loss</a:t>
            </a:r>
          </a:p>
          <a:p>
            <a:pPr lvl="1"/>
            <a:r>
              <a:rPr lang="en-US" dirty="0"/>
              <a:t>Vegetation</a:t>
            </a:r>
          </a:p>
          <a:p>
            <a:r>
              <a:rPr lang="en-US" dirty="0"/>
              <a:t>Restoration needed?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52745-9035-1841-A7CC-9DA8E4740B0B}"/>
              </a:ext>
            </a:extLst>
          </p:cNvPr>
          <p:cNvSpPr txBox="1"/>
          <p:nvPr/>
        </p:nvSpPr>
        <p:spPr>
          <a:xfrm>
            <a:off x="10630566" y="5677174"/>
            <a:ext cx="1404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Photos by Michelle Miller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EA3FB6-EAF0-A837-A0F2-4BA5CB35D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76" y="1223824"/>
            <a:ext cx="2604528" cy="224249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765-2FE5-00CE-D42D-AEFCFF27A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685" y="1223824"/>
            <a:ext cx="2861122" cy="4291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A3C9E-970D-D62E-309C-845315318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827" y="3541923"/>
            <a:ext cx="3684696" cy="19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B77D-3EC0-4A43-98D1-2F11DE81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Participation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3500-A5A8-3B4E-B7C4-E825770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961312"/>
            <a:ext cx="5422390" cy="3633047"/>
          </a:xfrm>
        </p:spPr>
        <p:txBody>
          <a:bodyPr/>
          <a:lstStyle/>
          <a:p>
            <a:r>
              <a:rPr lang="en-US" dirty="0"/>
              <a:t>Website</a:t>
            </a:r>
          </a:p>
          <a:p>
            <a:r>
              <a:rPr lang="en-US" dirty="0"/>
              <a:t>Survey</a:t>
            </a:r>
          </a:p>
          <a:p>
            <a:r>
              <a:rPr lang="en-US" dirty="0"/>
              <a:t>Community visioning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BA440-0899-B24D-B410-BE984F3CB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of the policies in the SMA is to promote public access and enjoyment opportunities.</a:t>
            </a:r>
          </a:p>
          <a:p>
            <a:pPr lvl="1"/>
            <a:r>
              <a:rPr lang="en-US" dirty="0"/>
              <a:t>Allows community to realize vision for the shorelines</a:t>
            </a:r>
          </a:p>
          <a:p>
            <a:pPr lvl="1"/>
            <a:r>
              <a:rPr lang="en-US" dirty="0"/>
              <a:t>Allows for strategic development</a:t>
            </a:r>
          </a:p>
          <a:p>
            <a:pPr lvl="1"/>
            <a:r>
              <a:rPr lang="en-US" dirty="0"/>
              <a:t>Preserves shorelines for future generations</a:t>
            </a:r>
          </a:p>
          <a:p>
            <a:pPr lvl="1"/>
            <a:r>
              <a:rPr lang="en-US" dirty="0"/>
              <a:t>Maintains and encourages public access</a:t>
            </a:r>
          </a:p>
        </p:txBody>
      </p:sp>
    </p:spTree>
    <p:extLst>
      <p:ext uri="{BB962C8B-B14F-4D97-AF65-F5344CB8AC3E}">
        <p14:creationId xmlns:p14="http://schemas.microsoft.com/office/powerpoint/2010/main" val="401291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8051-E406-854B-8408-81927C9B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- https://</a:t>
            </a:r>
            <a:r>
              <a:rPr lang="en-US" dirty="0" err="1"/>
              <a:t>www.surveymonkey.com</a:t>
            </a:r>
            <a:r>
              <a:rPr lang="en-US" dirty="0"/>
              <a:t>/r/</a:t>
            </a:r>
            <a:r>
              <a:rPr lang="en-US" dirty="0" err="1"/>
              <a:t>OmakSMP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4EC9-1A89-F94F-9B25-10A87CA10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84375"/>
            <a:ext cx="5422390" cy="2889250"/>
          </a:xfrm>
        </p:spPr>
        <p:txBody>
          <a:bodyPr/>
          <a:lstStyle/>
          <a:p>
            <a:r>
              <a:rPr lang="en-US" dirty="0"/>
              <a:t>Please complete the 13 question survey!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AEDB45-6173-8A92-7C13-DB4F220D67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19" y="2227263"/>
            <a:ext cx="3119212" cy="3633787"/>
          </a:xfrm>
        </p:spPr>
      </p:pic>
    </p:spTree>
    <p:extLst>
      <p:ext uri="{BB962C8B-B14F-4D97-AF65-F5344CB8AC3E}">
        <p14:creationId xmlns:p14="http://schemas.microsoft.com/office/powerpoint/2010/main" val="311963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8C99-453B-B24D-A5D7-B9D06F9F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22BA89-BEA7-5F40-AB16-7F3ACFF0B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7173" y="1612476"/>
            <a:ext cx="5422392" cy="3633047"/>
          </a:xfrm>
        </p:spPr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Suggestions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63CF2-30AB-D24D-8AFB-5A0B96DF1338}"/>
              </a:ext>
            </a:extLst>
          </p:cNvPr>
          <p:cNvSpPr txBox="1"/>
          <p:nvPr/>
        </p:nvSpPr>
        <p:spPr>
          <a:xfrm>
            <a:off x="4938398" y="6384343"/>
            <a:ext cx="1404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930A6E-A64C-C056-1BAD-ED1EF1479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0" y="2000211"/>
            <a:ext cx="3744180" cy="24270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633D3-95C4-CA95-E967-9A36CC11C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82" y="4458250"/>
            <a:ext cx="3292998" cy="19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44C1-9326-C440-8C69-BFD6E5A3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4B875-3EF8-FE46-8BC3-B894C95922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Shoreline Management Act (SMA)</a:t>
            </a:r>
          </a:p>
          <a:p>
            <a:r>
              <a:rPr lang="en-US" dirty="0"/>
              <a:t>Shoreline Master Program (SMP)</a:t>
            </a:r>
          </a:p>
          <a:p>
            <a:r>
              <a:rPr lang="en-US" dirty="0"/>
              <a:t>Updating the SMP</a:t>
            </a:r>
          </a:p>
          <a:p>
            <a:r>
              <a:rPr lang="en-US" dirty="0"/>
              <a:t>Scoping</a:t>
            </a:r>
          </a:p>
          <a:p>
            <a:r>
              <a:rPr lang="en-US" dirty="0"/>
              <a:t>Public Participation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B54BC-3056-6744-A62D-C2FE22383EEA}"/>
              </a:ext>
            </a:extLst>
          </p:cNvPr>
          <p:cNvSpPr txBox="1"/>
          <p:nvPr/>
        </p:nvSpPr>
        <p:spPr>
          <a:xfrm>
            <a:off x="10499978" y="5860754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9E0C40-07E4-87DE-B768-5B64C69AE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75" y="2397519"/>
            <a:ext cx="5422900" cy="3293274"/>
          </a:xfrm>
        </p:spPr>
      </p:pic>
    </p:spTree>
    <p:extLst>
      <p:ext uri="{BB962C8B-B14F-4D97-AF65-F5344CB8AC3E}">
        <p14:creationId xmlns:p14="http://schemas.microsoft.com/office/powerpoint/2010/main" val="53644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7DF0-3B5C-3B4F-9D1D-E393921E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BD8D-3B11-A545-865F-8CE5AD29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Kurt </a:t>
            </a:r>
            <a:r>
              <a:rPr lang="en-US" dirty="0" err="1"/>
              <a:t>Danison</a:t>
            </a:r>
            <a:r>
              <a:rPr lang="en-US" dirty="0"/>
              <a:t>, Planner, Highlands Associates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2E7A0-3719-C54D-9F2E-BF5E2D7EC6A0}"/>
              </a:ext>
            </a:extLst>
          </p:cNvPr>
          <p:cNvSpPr txBox="1"/>
          <p:nvPr/>
        </p:nvSpPr>
        <p:spPr>
          <a:xfrm>
            <a:off x="10634058" y="5631762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A4031-2D6C-4047-A4FC-804688CA3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68" y="1953458"/>
            <a:ext cx="5517456" cy="36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820A-9DBA-3047-873D-9D01D2FB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CBFB-D374-9448-A9DA-FF9F0787F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680" y="1552386"/>
            <a:ext cx="5422390" cy="3123034"/>
          </a:xfrm>
        </p:spPr>
        <p:txBody>
          <a:bodyPr/>
          <a:lstStyle/>
          <a:p>
            <a:r>
              <a:rPr lang="en-US" dirty="0"/>
              <a:t>Provide overview of the Shoreline Management Act and the periodic review update process</a:t>
            </a:r>
          </a:p>
          <a:p>
            <a:r>
              <a:rPr lang="en-US" dirty="0"/>
              <a:t>Discuss why public participation is necessary and important</a:t>
            </a:r>
          </a:p>
          <a:p>
            <a:r>
              <a:rPr lang="en-US" dirty="0"/>
              <a:t>Answer your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BC56C-B342-F045-8968-D4CE40098E80}"/>
              </a:ext>
            </a:extLst>
          </p:cNvPr>
          <p:cNvSpPr txBox="1"/>
          <p:nvPr/>
        </p:nvSpPr>
        <p:spPr>
          <a:xfrm>
            <a:off x="10544552" y="5645606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3B5EA0-2BC3-9F9A-DBA5-B1C1D84E3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219" y="3113903"/>
            <a:ext cx="5682101" cy="2531704"/>
          </a:xfrm>
        </p:spPr>
      </p:pic>
    </p:spTree>
    <p:extLst>
      <p:ext uri="{BB962C8B-B14F-4D97-AF65-F5344CB8AC3E}">
        <p14:creationId xmlns:p14="http://schemas.microsoft.com/office/powerpoint/2010/main" val="7761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ABAD-D35D-4C4C-B360-63544B89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Shoreline Management Act (SMA)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3776-7957-1B42-B71C-6A5FE0122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 is a state law (RCW 90.58)</a:t>
            </a:r>
          </a:p>
          <a:p>
            <a:r>
              <a:rPr lang="en-US" dirty="0"/>
              <a:t>Provides a framework for managing, accessing, and protecting shorelines.</a:t>
            </a:r>
          </a:p>
          <a:p>
            <a:pPr lvl="1"/>
            <a:r>
              <a:rPr lang="en-US" dirty="0"/>
              <a:t>Goal: prevent the inherent harm from uncoordinated and piecemeal development of shorelines.</a:t>
            </a:r>
          </a:p>
          <a:p>
            <a:r>
              <a:rPr lang="en-US" dirty="0"/>
              <a:t>Reflects the strong interest of the community for recreation, protection of natural areas, aesthetics, and commerce on Washington’s shorelines and waterways.</a:t>
            </a:r>
          </a:p>
          <a:p>
            <a:r>
              <a:rPr lang="en-US" dirty="0"/>
              <a:t>Is a cooperative program between the City of Omak and the Department of Ecology (Ecology).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4A7B622-DB6C-3ADD-6E33-575553FDD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62" y="2029556"/>
            <a:ext cx="5057445" cy="363378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7050A5-C9C7-8BC6-9924-F29E9211A62F}"/>
              </a:ext>
            </a:extLst>
          </p:cNvPr>
          <p:cNvSpPr txBox="1"/>
          <p:nvPr/>
        </p:nvSpPr>
        <p:spPr>
          <a:xfrm>
            <a:off x="10462174" y="5645606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Michelle Miller</a:t>
            </a:r>
          </a:p>
        </p:txBody>
      </p:sp>
    </p:spTree>
    <p:extLst>
      <p:ext uri="{BB962C8B-B14F-4D97-AF65-F5344CB8AC3E}">
        <p14:creationId xmlns:p14="http://schemas.microsoft.com/office/powerpoint/2010/main" val="429415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DAEF-3AF0-2D44-BECD-1BED699C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SMA Applies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4193-096D-394C-98B4-78DA3B734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534" y="2084568"/>
            <a:ext cx="5422390" cy="3633047"/>
          </a:xfrm>
        </p:spPr>
        <p:txBody>
          <a:bodyPr>
            <a:normAutofit/>
          </a:bodyPr>
          <a:lstStyle/>
          <a:p>
            <a:r>
              <a:rPr lang="en-US" dirty="0"/>
              <a:t>The SMA applies to:</a:t>
            </a:r>
          </a:p>
          <a:p>
            <a:pPr lvl="1"/>
            <a:r>
              <a:rPr lang="en-US" dirty="0"/>
              <a:t>Marine waters</a:t>
            </a:r>
          </a:p>
          <a:p>
            <a:pPr lvl="1"/>
            <a:r>
              <a:rPr lang="en-US" dirty="0"/>
              <a:t>Rivers and streams over 20 cubic feet per second mean annual flow</a:t>
            </a:r>
          </a:p>
          <a:p>
            <a:pPr lvl="1"/>
            <a:r>
              <a:rPr lang="en-US" dirty="0"/>
              <a:t>Lakes and reservoirs 20 acres and greater</a:t>
            </a:r>
          </a:p>
          <a:p>
            <a:pPr lvl="1"/>
            <a:r>
              <a:rPr lang="en-US" dirty="0"/>
              <a:t>Adjacent areas, typically within 200 feet of the Ordinary High Water Mark (OHWM)</a:t>
            </a:r>
          </a:p>
          <a:p>
            <a:pPr lvl="1"/>
            <a:r>
              <a:rPr lang="en-US" dirty="0"/>
              <a:t>Wetlands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FCF8B-95B5-0973-51A8-66B6AE7983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27263"/>
            <a:ext cx="5286247" cy="3868555"/>
          </a:xfrm>
        </p:spPr>
      </p:pic>
    </p:spTree>
    <p:extLst>
      <p:ext uri="{BB962C8B-B14F-4D97-AF65-F5344CB8AC3E}">
        <p14:creationId xmlns:p14="http://schemas.microsoft.com/office/powerpoint/2010/main" val="13367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D09579B-944A-7C57-D51A-457A86451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804155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bat.Document.DC">
                  <p:embed/>
                </p:oleObj>
              </mc:Choice>
              <mc:Fallback>
                <p:oleObj name="Acrobat Document" r:id="rId2" imgW="0" imgH="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09579B-944A-7C57-D51A-457A86451408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4F57DAC-40EC-ED51-3E37-F71D17504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61" y="159914"/>
            <a:ext cx="10104446" cy="65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183D-1AFB-274A-8366-4760FF7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79" y="350436"/>
            <a:ext cx="9627158" cy="1293028"/>
          </a:xfrm>
        </p:spPr>
        <p:txBody>
          <a:bodyPr/>
          <a:lstStyle/>
          <a:p>
            <a:r>
              <a:rPr lang="en-US" dirty="0"/>
              <a:t>Shoreline Master Program (SMP)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DFE36-B1A3-574A-BD96-AEF8C49F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673" y="1928712"/>
            <a:ext cx="5422392" cy="3633047"/>
          </a:xfrm>
        </p:spPr>
        <p:txBody>
          <a:bodyPr>
            <a:normAutofit/>
          </a:bodyPr>
          <a:lstStyle/>
          <a:p>
            <a:r>
              <a:rPr lang="en-US" dirty="0"/>
              <a:t>SMP is:</a:t>
            </a:r>
          </a:p>
          <a:p>
            <a:pPr lvl="1"/>
            <a:r>
              <a:rPr lang="en-US" dirty="0"/>
              <a:t>A planning and regulatory document</a:t>
            </a:r>
          </a:p>
          <a:p>
            <a:pPr lvl="1"/>
            <a:r>
              <a:rPr lang="en-US" dirty="0"/>
              <a:t>Prepared by local government</a:t>
            </a:r>
          </a:p>
          <a:p>
            <a:pPr lvl="1"/>
            <a:r>
              <a:rPr lang="en-US" dirty="0"/>
              <a:t>Subject to laws (RCW 90.58)</a:t>
            </a:r>
          </a:p>
          <a:p>
            <a:pPr lvl="1"/>
            <a:r>
              <a:rPr lang="en-US" dirty="0"/>
              <a:t>Subject to rules (WAC 173-26)</a:t>
            </a:r>
          </a:p>
          <a:p>
            <a:r>
              <a:rPr lang="en-US" dirty="0"/>
              <a:t>SMP contains local policies and regulations</a:t>
            </a:r>
          </a:p>
          <a:p>
            <a:r>
              <a:rPr lang="en-US" dirty="0"/>
              <a:t>City of Omak adopted Okanogan County SMP.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77E0F-9062-7F4D-BCF7-4EEC4EA1EC09}"/>
              </a:ext>
            </a:extLst>
          </p:cNvPr>
          <p:cNvSpPr txBox="1"/>
          <p:nvPr/>
        </p:nvSpPr>
        <p:spPr>
          <a:xfrm>
            <a:off x="4410305" y="5949886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Photos by Michelle Miller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3AD0A-FEA7-5586-260A-1D71B348B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35" y="2048761"/>
            <a:ext cx="3629557" cy="203146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20F96-C1AF-3D22-DE50-87DA5A047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549" y="3926467"/>
            <a:ext cx="3035129" cy="2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A0C7-C451-8942-B27E-5F64576C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SMP </a:t>
            </a:r>
            <a:r>
              <a:rPr lang="en-US" sz="1400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5265-267C-824E-AA1B-5627A8889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575" y="1106977"/>
            <a:ext cx="5422390" cy="3666491"/>
          </a:xfrm>
        </p:spPr>
        <p:txBody>
          <a:bodyPr/>
          <a:lstStyle/>
          <a:p>
            <a:r>
              <a:rPr lang="en-US" dirty="0"/>
              <a:t>City of Omak</a:t>
            </a:r>
          </a:p>
          <a:p>
            <a:pPr lvl="1"/>
            <a:r>
              <a:rPr lang="en-US" dirty="0"/>
              <a:t>Initiates and plans SMP</a:t>
            </a:r>
          </a:p>
          <a:p>
            <a:pPr lvl="1"/>
            <a:r>
              <a:rPr lang="en-US" dirty="0"/>
              <a:t>Administers and enforces the SMP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6BE98-3716-9A4C-A494-65924C60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9268" y="1799704"/>
            <a:ext cx="5748495" cy="4024125"/>
          </a:xfrm>
        </p:spPr>
        <p:txBody>
          <a:bodyPr/>
          <a:lstStyle/>
          <a:p>
            <a:r>
              <a:rPr lang="en-US" dirty="0"/>
              <a:t>Ecology</a:t>
            </a:r>
          </a:p>
          <a:p>
            <a:pPr lvl="1"/>
            <a:r>
              <a:rPr lang="en-US" dirty="0"/>
              <a:t>Provides grant funds for SMP updates</a:t>
            </a:r>
          </a:p>
          <a:p>
            <a:pPr lvl="1"/>
            <a:r>
              <a:rPr lang="en-US" dirty="0"/>
              <a:t>Must approve SMP</a:t>
            </a:r>
          </a:p>
          <a:p>
            <a:pPr lvl="1"/>
            <a:r>
              <a:rPr lang="en-US" dirty="0"/>
              <a:t>Reviews and approves conditional use permits and variances</a:t>
            </a:r>
          </a:p>
        </p:txBody>
      </p:sp>
    </p:spTree>
    <p:extLst>
      <p:ext uri="{BB962C8B-B14F-4D97-AF65-F5344CB8AC3E}">
        <p14:creationId xmlns:p14="http://schemas.microsoft.com/office/powerpoint/2010/main" val="5248598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{EBFAB34C-9B08-654D-9803-A0CF6E7EF302}tf10001123</Template>
  <TotalTime>1626</TotalTime>
  <Words>508</Words>
  <Application>Microsoft Office PowerPoint</Application>
  <PresentationFormat>Widescreen</PresentationFormat>
  <Paragraphs>95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Wingdings 2</vt:lpstr>
      <vt:lpstr>Dividend</vt:lpstr>
      <vt:lpstr>Adobe Acrobat Document</vt:lpstr>
      <vt:lpstr>City of Omak Shoreline Master Program Periodic Review Update</vt:lpstr>
      <vt:lpstr>Topics</vt:lpstr>
      <vt:lpstr>Introductions</vt:lpstr>
      <vt:lpstr>Presentation goals</vt:lpstr>
      <vt:lpstr>Shoreline Management Act (SMA)</vt:lpstr>
      <vt:lpstr>Where SMA Applies</vt:lpstr>
      <vt:lpstr>PowerPoint Presentation</vt:lpstr>
      <vt:lpstr>Shoreline Master Program (SMP)</vt:lpstr>
      <vt:lpstr>SMP (CONTINUED)</vt:lpstr>
      <vt:lpstr>Preferred Uses OF SHORELINES</vt:lpstr>
      <vt:lpstr>Periodic Review UPDATE</vt:lpstr>
      <vt:lpstr>Scoping</vt:lpstr>
      <vt:lpstr>Public Participation Plan</vt:lpstr>
      <vt:lpstr>Survey - https://www.surveymonkey.com/r/OmakSMP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Shoreline Mater Program Comprehensive Update</dc:title>
  <dc:creator>Microsoft Office User</dc:creator>
  <cp:lastModifiedBy>Kurt Danison</cp:lastModifiedBy>
  <cp:revision>37</cp:revision>
  <dcterms:created xsi:type="dcterms:W3CDTF">2021-11-17T21:37:06Z</dcterms:created>
  <dcterms:modified xsi:type="dcterms:W3CDTF">2022-06-06T16:23:51Z</dcterms:modified>
</cp:coreProperties>
</file>